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Lst>
  <p:notesMasterIdLst>
    <p:notesMasterId r:id="rId41"/>
  </p:notesMasterIdLst>
  <p:handoutMasterIdLst>
    <p:handoutMasterId r:id="rId42"/>
  </p:handoutMasterIdLst>
  <p:sldIdLst>
    <p:sldId id="1068" r:id="rId12"/>
    <p:sldId id="1035" r:id="rId13"/>
    <p:sldId id="1037" r:id="rId14"/>
    <p:sldId id="1070" r:id="rId15"/>
    <p:sldId id="1039" r:id="rId16"/>
    <p:sldId id="1041" r:id="rId17"/>
    <p:sldId id="1042" r:id="rId18"/>
    <p:sldId id="1043" r:id="rId19"/>
    <p:sldId id="1069" r:id="rId20"/>
    <p:sldId id="1045" r:id="rId21"/>
    <p:sldId id="1046" r:id="rId22"/>
    <p:sldId id="1047" r:id="rId23"/>
    <p:sldId id="1048" r:id="rId24"/>
    <p:sldId id="1050" r:id="rId25"/>
    <p:sldId id="1072" r:id="rId26"/>
    <p:sldId id="1051" r:id="rId27"/>
    <p:sldId id="1049" r:id="rId28"/>
    <p:sldId id="1054" r:id="rId29"/>
    <p:sldId id="1055" r:id="rId30"/>
    <p:sldId id="1056" r:id="rId31"/>
    <p:sldId id="1071" r:id="rId32"/>
    <p:sldId id="1059" r:id="rId33"/>
    <p:sldId id="1060" r:id="rId34"/>
    <p:sldId id="1063" r:id="rId35"/>
    <p:sldId id="1064" r:id="rId36"/>
    <p:sldId id="1065" r:id="rId37"/>
    <p:sldId id="1067" r:id="rId38"/>
    <p:sldId id="915" r:id="rId39"/>
    <p:sldId id="916" r:id="rId4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35"/>
            <p14:sldId id="1037"/>
            <p14:sldId id="1070"/>
            <p14:sldId id="1039"/>
            <p14:sldId id="1041"/>
            <p14:sldId id="1042"/>
            <p14:sldId id="1043"/>
            <p14:sldId id="1069"/>
            <p14:sldId id="1045"/>
            <p14:sldId id="1046"/>
            <p14:sldId id="1047"/>
            <p14:sldId id="1048"/>
            <p14:sldId id="1050"/>
            <p14:sldId id="1072"/>
            <p14:sldId id="1051"/>
            <p14:sldId id="1049"/>
            <p14:sldId id="1054"/>
            <p14:sldId id="1055"/>
            <p14:sldId id="1056"/>
            <p14:sldId id="1071"/>
            <p14:sldId id="1059"/>
            <p14:sldId id="1060"/>
            <p14:sldId id="1063"/>
            <p14:sldId id="1064"/>
            <p14:sldId id="1065"/>
            <p14:sldId id="1067"/>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83F"/>
    <a:srgbClr val="960000"/>
    <a:srgbClr val="6A9A00"/>
    <a:srgbClr val="C7C7C7"/>
    <a:srgbClr val="FFFFFF"/>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85021" autoAdjust="0"/>
  </p:normalViewPr>
  <p:slideViewPr>
    <p:cSldViewPr snapToGrid="0" snapToObjects="1">
      <p:cViewPr varScale="1">
        <p:scale>
          <a:sx n="114" d="100"/>
          <a:sy n="114" d="100"/>
        </p:scale>
        <p:origin x="42" y="81"/>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7/17/2017</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7/17/2017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7/17/2017 12:40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730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7/17/2017 12:40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4825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7/17/2017 12:40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7/17/2017 12:40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25583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009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9930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9662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793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670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9370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3192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6714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1551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7/17/2017 12:40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7/17/2017 12:40</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5428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58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9151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401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73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01461-6258-491D-ACF9-84AE9145F0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98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858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99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7/17/2017</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4"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16.xml"/><Relationship Id="rId6" Type="http://schemas.microsoft.com/office/2007/relationships/hdphoto" Target="../media/hdphoto3.wdp"/><Relationship Id="rId5" Type="http://schemas.openxmlformats.org/officeDocument/2006/relationships/image" Target="../media/image40.png"/><Relationship Id="rId4" Type="http://schemas.openxmlformats.org/officeDocument/2006/relationships/image" Target="../media/image3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16.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2.wdp"/><Relationship Id="rId9"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3" Type="http://schemas.openxmlformats.org/officeDocument/2006/relationships/hyperlink" Target="https://www.microsoft.com/net/core/preview" TargetMode="External"/><Relationship Id="rId2" Type="http://schemas.openxmlformats.org/officeDocument/2006/relationships/notesSlide" Target="../notesSlides/notesSlide27.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16.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0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defTabSz="913491">
              <a:lnSpc>
                <a:spcPct val="90000"/>
              </a:lnSpc>
              <a:spcBef>
                <a:spcPts val="1176"/>
              </a:spcBef>
              <a:defRPr/>
            </a:pPr>
            <a:r>
              <a:rPr lang="en-US" sz="2352" dirty="0">
                <a:latin typeface="Segoe UI Semilight"/>
                <a:cs typeface="Segoe UI Semibold" panose="020B0702040204020203" pitchFamily="34" charset="0"/>
              </a:rPr>
              <a:t>.NET Standard </a:t>
            </a:r>
            <a:r>
              <a:rPr lang="en-US" sz="2352" dirty="0" err="1">
                <a:latin typeface="Segoe UI Semilight"/>
                <a:cs typeface="Segoe UI Semibold" panose="020B0702040204020203" pitchFamily="34" charset="0"/>
              </a:rPr>
              <a:t>allowsa</a:t>
            </a:r>
            <a:r>
              <a:rPr lang="en-US" sz="2352" dirty="0">
                <a:latin typeface="Segoe UI Semilight"/>
                <a:cs typeface="Segoe UI Semibold" panose="020B0702040204020203" pitchFamily="34" charset="0"/>
              </a:rPr>
              <a:t> sharing code, binaries, and skills between .NET client, </a:t>
            </a:r>
            <a:br>
              <a:rPr lang="en-US" sz="2352" dirty="0">
                <a:latin typeface="Segoe UI Semilight"/>
                <a:cs typeface="Segoe UI Semibold" panose="020B0702040204020203" pitchFamily="34" charset="0"/>
              </a:rPr>
            </a:br>
            <a:r>
              <a:rPr lang="en-US" sz="2352" dirty="0">
                <a:latin typeface="Segoe UI Semilight"/>
                <a:cs typeface="Segoe UI Semibold" panose="020B0702040204020203" pitchFamily="34" charset="0"/>
              </a:rPr>
              <a:t>server, and all flavors</a:t>
            </a:r>
          </a:p>
          <a:p>
            <a:pPr defTabSz="913491">
              <a:lnSpc>
                <a:spcPct val="90000"/>
              </a:lnSpc>
              <a:spcBef>
                <a:spcPts val="1176"/>
              </a:spcBef>
              <a:defRPr/>
            </a:pPr>
            <a:r>
              <a:rPr lang="en-US" sz="1764" dirty="0">
                <a:latin typeface="Segoe UI"/>
              </a:rPr>
              <a:t>.NET Standard provides a specification for any platform to implement</a:t>
            </a:r>
          </a:p>
          <a:p>
            <a:pPr defTabSz="913491">
              <a:lnSpc>
                <a:spcPct val="90000"/>
              </a:lnSpc>
              <a:spcBef>
                <a:spcPts val="1176"/>
              </a:spcBef>
              <a:defRPr/>
            </a:pPr>
            <a:r>
              <a:rPr lang="en-US" sz="1764" dirty="0">
                <a:latin typeface="Segoe UI"/>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algn="ctr" defTabSz="895687">
                <a:lnSpc>
                  <a:spcPct val="90000"/>
                </a:lnSpc>
                <a:defRPr/>
              </a:pPr>
              <a:r>
                <a:rPr lang="en-US" sz="1175" b="1" kern="0">
                  <a:latin typeface="Segoe UI"/>
                  <a:cs typeface="Segoe UI Semibold" panose="020B0702040204020203" pitchFamily="34" charset="0"/>
                </a:rPr>
                <a:t>WINDOWS</a:t>
              </a:r>
            </a:p>
            <a:p>
              <a:pPr algn="ctr" defTabSz="895687">
                <a:lnSpc>
                  <a:spcPct val="90000"/>
                </a:lnSpc>
                <a:defRPr/>
              </a:pPr>
              <a:r>
                <a:rPr lang="en-US" sz="1175" b="1" kern="0">
                  <a:latin typeface="Segoe UI"/>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algn="ctr" defTabSz="895687">
                <a:lnSpc>
                  <a:spcPct val="90000"/>
                </a:lnSpc>
                <a:defRPr/>
              </a:pPr>
              <a:r>
                <a:rPr lang="en-US" sz="1175" b="1" kern="0">
                  <a:latin typeface="Segoe UI"/>
                  <a:cs typeface="Segoe UI Semibold" panose="020B0702040204020203" pitchFamily="34" charset="0"/>
                </a:rPr>
                <a:t>WINDOWS </a:t>
              </a:r>
              <a:br>
                <a:rPr lang="en-US" sz="1175" b="1" kern="0">
                  <a:latin typeface="Segoe UI"/>
                  <a:cs typeface="Segoe UI Semibold" panose="020B0702040204020203" pitchFamily="34" charset="0"/>
                </a:rPr>
              </a:br>
              <a:r>
                <a:rPr lang="en-US" sz="1175" b="1" kern="0">
                  <a:latin typeface="Segoe UI"/>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algn="ctr" defTabSz="895687">
                <a:lnSpc>
                  <a:spcPct val="90000"/>
                </a:lnSpc>
                <a:defRPr/>
              </a:pPr>
              <a:r>
                <a:rPr lang="en-US" sz="1175" b="1" kern="0">
                  <a:latin typeface="Segoe UI"/>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algn="ctr" defTabSz="895687">
                <a:lnSpc>
                  <a:spcPct val="90000"/>
                </a:lnSpc>
                <a:defRPr/>
              </a:pPr>
              <a:r>
                <a:rPr lang="en-US" sz="1175" b="1" kern="0">
                  <a:latin typeface="Segoe UI"/>
                  <a:cs typeface="Segoe UI Semibold" panose="020B0702040204020203" pitchFamily="34" charset="0"/>
                </a:rPr>
                <a:t>IOS, </a:t>
              </a:r>
              <a:br>
                <a:rPr lang="en-US" sz="1175" b="1" kern="0">
                  <a:latin typeface="Segoe UI"/>
                  <a:cs typeface="Segoe UI Semibold" panose="020B0702040204020203" pitchFamily="34" charset="0"/>
                </a:rPr>
              </a:br>
              <a:r>
                <a:rPr lang="en-US" sz="1175" b="1" kern="0">
                  <a:latin typeface="Segoe UI"/>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86">
                  <a:defRPr/>
                </a:pPr>
                <a:r>
                  <a:rPr lang="en-US" sz="1764" b="1">
                    <a:solidFill>
                      <a:schemeClr val="tx1"/>
                    </a:solidFill>
                    <a:latin typeface="Segoe UI"/>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491">
                  <a:defRPr/>
                </a:pPr>
                <a:r>
                  <a:rPr lang="en-US" sz="1371" dirty="0">
                    <a:solidFill>
                      <a:schemeClr val="tx1"/>
                    </a:solidFill>
                    <a:latin typeface="Segoe UI"/>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algn="ctr" defTabSz="895687">
                  <a:lnSpc>
                    <a:spcPct val="90000"/>
                  </a:lnSpc>
                  <a:defRPr/>
                </a:pPr>
                <a:r>
                  <a:rPr lang="en-US" sz="980" b="1" kern="0">
                    <a:latin typeface="Segoe UI"/>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algn="ctr" defTabSz="895687">
                  <a:lnSpc>
                    <a:spcPct val="90000"/>
                  </a:lnSpc>
                  <a:defRPr/>
                </a:pPr>
                <a:r>
                  <a:rPr lang="en-US" sz="980" b="1" kern="0">
                    <a:latin typeface="Segoe UI"/>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algn="ctr" defTabSz="895687">
                  <a:lnSpc>
                    <a:spcPct val="90000"/>
                  </a:lnSpc>
                  <a:defRPr/>
                </a:pPr>
                <a:r>
                  <a:rPr lang="en-US" sz="980" b="1" kern="0" dirty="0">
                    <a:latin typeface="Segoe UI"/>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algn="ctr" defTabSz="895687">
                <a:lnSpc>
                  <a:spcPct val="90000"/>
                </a:lnSpc>
                <a:defRPr/>
              </a:pPr>
              <a:r>
                <a:rPr lang="en-US" sz="1175" b="1" kern="0">
                  <a:latin typeface="Segoe UI"/>
                  <a:cs typeface="Segoe UI Semibold" panose="020B0702040204020203" pitchFamily="34" charset="0"/>
                </a:rPr>
                <a:t>GAMES/</a:t>
              </a:r>
              <a:br>
                <a:rPr lang="en-US" sz="1175" b="1" kern="0">
                  <a:latin typeface="Segoe UI"/>
                  <a:cs typeface="Segoe UI Semibold" panose="020B0702040204020203" pitchFamily="34" charset="0"/>
                </a:rPr>
              </a:br>
              <a:r>
                <a:rPr lang="en-US" sz="1175" b="1" kern="0">
                  <a:latin typeface="Segoe UI"/>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defTabSz="894094">
                <a:lnSpc>
                  <a:spcPct val="90000"/>
                </a:lnSpc>
                <a:defRPr/>
              </a:pPr>
              <a:r>
                <a:rPr lang="en-US" sz="1960" kern="0">
                  <a:latin typeface="Segoe UI Light"/>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algn="ctr" defTabSz="860910">
                <a:lnSpc>
                  <a:spcPct val="90000"/>
                </a:lnSpc>
                <a:defRPr/>
              </a:pPr>
              <a:r>
                <a:rPr lang="en-US" sz="1372" kern="0">
                  <a:latin typeface="Segoe UI"/>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algn="ctr" defTabSz="860910">
                <a:lnSpc>
                  <a:spcPct val="90000"/>
                </a:lnSpc>
                <a:defRPr/>
              </a:pPr>
              <a:r>
                <a:rPr lang="en-US" sz="1372" kern="0">
                  <a:latin typeface="Segoe UI"/>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algn="ctr" defTabSz="860910">
                <a:lnSpc>
                  <a:spcPct val="90000"/>
                </a:lnSpc>
                <a:defRPr/>
              </a:pPr>
              <a:r>
                <a:rPr lang="en-US" sz="1372" kern="0">
                  <a:latin typeface="Segoe UI"/>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550804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algn="ctr" defTabSz="893923">
              <a:lnSpc>
                <a:spcPct val="90000"/>
              </a:lnSpc>
              <a:defRPr/>
            </a:pPr>
            <a:r>
              <a:rPr lang="en-US" sz="1764" kern="0">
                <a:latin typeface="Segoe UI Semibold" panose="020B0702040204020203" pitchFamily="34" charset="0"/>
                <a:cs typeface="Segoe UI Semibold" panose="020B0702040204020203" pitchFamily="34" charset="0"/>
              </a:rPr>
              <a:t>EXISTING</a:t>
            </a:r>
          </a:p>
          <a:p>
            <a:pPr algn="ctr" defTabSz="893923">
              <a:lnSpc>
                <a:spcPct val="90000"/>
              </a:lnSpc>
              <a:defRPr/>
            </a:pPr>
            <a:r>
              <a:rPr lang="en-US" sz="1764" kern="0">
                <a:latin typeface="Segoe UI Semibold" panose="020B0702040204020203" pitchFamily="34" charset="0"/>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algn="ctr" defTabSz="893923">
              <a:lnSpc>
                <a:spcPct val="90000"/>
              </a:lnSpc>
              <a:defRPr/>
            </a:pPr>
            <a:r>
              <a:rPr lang="en-US" sz="1764" kern="0">
                <a:latin typeface="Segoe UI Semibold" panose="020B0702040204020203" pitchFamily="34" charset="0"/>
                <a:cs typeface="Segoe UI Semibold" panose="020B0702040204020203" pitchFamily="34" charset="0"/>
              </a:rPr>
              <a:t>EXISTING</a:t>
            </a:r>
          </a:p>
          <a:p>
            <a:pPr algn="ctr" defTabSz="893923">
              <a:lnSpc>
                <a:spcPct val="90000"/>
              </a:lnSpc>
              <a:defRPr/>
            </a:pPr>
            <a:r>
              <a:rPr lang="en-US" sz="1764" kern="0">
                <a:latin typeface="Segoe UI Semibold" panose="020B0702040204020203" pitchFamily="34" charset="0"/>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algn="ctr" defTabSz="893923">
              <a:lnSpc>
                <a:spcPct val="90000"/>
              </a:lnSpc>
              <a:defRPr/>
            </a:pPr>
            <a:r>
              <a:rPr lang="en-US" sz="1764" kern="0">
                <a:latin typeface="Segoe UI Semibold" panose="020B0702040204020203" pitchFamily="34" charset="0"/>
                <a:cs typeface="Segoe UI Semibold" panose="020B0702040204020203" pitchFamily="34" charset="0"/>
              </a:rPr>
              <a:t>EXISTING</a:t>
            </a:r>
          </a:p>
          <a:p>
            <a:pPr algn="ctr" defTabSz="893923">
              <a:lnSpc>
                <a:spcPct val="90000"/>
              </a:lnSpc>
              <a:defRPr/>
            </a:pPr>
            <a:r>
              <a:rPr lang="en-US" sz="1764" kern="0">
                <a:latin typeface="Segoe UI Semibold" panose="020B0702040204020203" pitchFamily="34" charset="0"/>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algn="ctr" defTabSz="895515">
              <a:lnSpc>
                <a:spcPct val="90000"/>
              </a:lnSpc>
              <a:defRPr/>
            </a:pPr>
            <a:r>
              <a:rPr lang="en-US" sz="1566" kern="0">
                <a:latin typeface="Segoe UI Semibold" panose="020B0702040204020203" pitchFamily="34" charset="0"/>
                <a:cs typeface="Segoe UI Semibold" panose="020B0702040204020203" pitchFamily="34" charset="0"/>
              </a:rPr>
              <a:t>MY </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.NET FRAMEWORK </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511">
              <a:defRPr/>
            </a:pPr>
            <a:r>
              <a:rPr lang="en-US" sz="1764">
                <a:solidFill>
                  <a:schemeClr val="tx1"/>
                </a:solidFill>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algn="ctr" defTabSz="895515">
              <a:lnSpc>
                <a:spcPct val="90000"/>
              </a:lnSpc>
              <a:defRPr/>
            </a:pPr>
            <a:r>
              <a:rPr lang="en-US" sz="1566" kern="0">
                <a:latin typeface="Segoe UI Semibold" panose="020B0702040204020203" pitchFamily="34" charset="0"/>
                <a:cs typeface="Segoe UI Semibold" panose="020B0702040204020203" pitchFamily="34" charset="0"/>
              </a:rPr>
              <a:t>MY </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.NET CORE </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algn="ctr" defTabSz="895515">
              <a:lnSpc>
                <a:spcPct val="90000"/>
              </a:lnSpc>
              <a:defRPr/>
            </a:pPr>
            <a:r>
              <a:rPr lang="en-US" sz="1566" kern="0">
                <a:latin typeface="Segoe UI Semibold" panose="020B0702040204020203" pitchFamily="34" charset="0"/>
                <a:cs typeface="Segoe UI Semibold" panose="020B0702040204020203" pitchFamily="34" charset="0"/>
              </a:rPr>
              <a:t>MY </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XAMARIN</a:t>
            </a:r>
          </a:p>
          <a:p>
            <a:pPr algn="ctr" defTabSz="895515">
              <a:lnSpc>
                <a:spcPct val="90000"/>
              </a:lnSpc>
              <a:defRPr/>
            </a:pPr>
            <a:r>
              <a:rPr lang="en-US" sz="1566" kern="0">
                <a:latin typeface="Segoe UI Semibold" panose="020B0702040204020203" pitchFamily="34" charset="0"/>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2776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a:t>
            </a:r>
            <a:r>
              <a:rPr lang="en-US" dirty="0" err="1">
                <a:solidFill>
                  <a:schemeClr val="tx1"/>
                </a:solidFill>
              </a:rPr>
              <a:t>NuGet</a:t>
            </a:r>
            <a:r>
              <a:rPr lang="en-US" dirty="0">
                <a:solidFill>
                  <a:schemeClr val="tx1"/>
                </a:solidFill>
              </a:rPr>
              <a: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a:t>
            </a:r>
          </a:p>
          <a:p>
            <a:pPr marL="106425" lvl="1" indent="-342900">
              <a:spcBef>
                <a:spcPts val="784"/>
              </a:spcBef>
              <a:buFont typeface="Arial" panose="020B0604020202020204" pitchFamily="34" charset="0"/>
              <a:buChar char="•"/>
            </a:pPr>
            <a:r>
              <a:rPr lang="en-US" dirty="0">
                <a:solidFill>
                  <a:schemeClr val="tx1"/>
                </a:solidFill>
              </a:rPr>
              <a:t>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Announcing .NET </a:t>
            </a:r>
            <a:r>
              <a:rPr lang="en-US">
                <a:solidFill>
                  <a:schemeClr val="tx1"/>
                </a:solidFill>
              </a:rPr>
              <a:t>Standard 2.0</a:t>
            </a:r>
            <a:endParaRPr lang="en-US" dirty="0">
              <a:solidFill>
                <a:schemeClr val="tx1"/>
              </a:solidFill>
            </a:endParaRP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2.0</a:t>
            </a:r>
          </a:p>
        </p:txBody>
      </p:sp>
      <p:sp>
        <p:nvSpPr>
          <p:cNvPr id="3" name="Content Placeholder 2"/>
          <p:cNvSpPr>
            <a:spLocks noGrp="1"/>
          </p:cNvSpPr>
          <p:nvPr>
            <p:ph type="body" sz="quarter" idx="10"/>
          </p:nvPr>
        </p:nvSpPr>
        <p:spPr>
          <a:xfrm>
            <a:off x="269170" y="1457401"/>
            <a:ext cx="11652043" cy="5319056"/>
          </a:xfrm>
        </p:spPr>
        <p:txBody>
          <a:bodyPr/>
          <a:lstStyle/>
          <a:p>
            <a:pPr>
              <a:spcBef>
                <a:spcPts val="2352"/>
              </a:spcBef>
              <a:buFont typeface="Arial" panose="020B0604020202020204" pitchFamily="34" charset="0"/>
              <a:buChar char="•"/>
            </a:pPr>
            <a:r>
              <a:rPr lang="en-US" dirty="0">
                <a:solidFill>
                  <a:schemeClr val="tx1"/>
                </a:solidFill>
              </a:rPr>
              <a:t>.NET Standard 2.0</a:t>
            </a:r>
          </a:p>
          <a:p>
            <a:pPr>
              <a:spcBef>
                <a:spcPts val="2352"/>
              </a:spcBef>
              <a:buFont typeface="Arial" panose="020B0604020202020204" pitchFamily="34" charset="0"/>
              <a:buChar char="•"/>
            </a:pPr>
            <a:r>
              <a:rPr lang="en-US" dirty="0">
                <a:solidFill>
                  <a:schemeClr val="tx1"/>
                </a:solidFill>
              </a:rPr>
              <a:t>Reference Framework as single package</a:t>
            </a:r>
          </a:p>
          <a:p>
            <a:pPr>
              <a:spcBef>
                <a:spcPts val="2352"/>
              </a:spcBef>
              <a:buFont typeface="Arial" panose="020B0604020202020204" pitchFamily="34" charset="0"/>
              <a:buChar char="•"/>
            </a:pPr>
            <a:r>
              <a:rPr lang="en-US" dirty="0">
                <a:solidFill>
                  <a:schemeClr val="tx1"/>
                </a:solidFill>
              </a:rPr>
              <a:t>Simplified packaging</a:t>
            </a:r>
          </a:p>
          <a:p>
            <a:pPr marL="106425" lvl="1" indent="-342900">
              <a:spcBef>
                <a:spcPts val="784"/>
              </a:spcBef>
              <a:buFont typeface="Arial" panose="020B0604020202020204" pitchFamily="34" charset="0"/>
              <a:buChar char="•"/>
            </a:pPr>
            <a:r>
              <a:rPr lang="en-US" sz="1960" dirty="0">
                <a:solidFill>
                  <a:schemeClr val="tx1"/>
                </a:solidFill>
              </a:rPr>
              <a:t>ASP.NET Core and Entity Framework Core included</a:t>
            </a:r>
          </a:p>
          <a:p>
            <a:pPr>
              <a:spcBef>
                <a:spcPts val="2352"/>
              </a:spcBef>
              <a:buFont typeface="Arial" panose="020B0604020202020204" pitchFamily="34" charset="0"/>
              <a:buChar char="•"/>
            </a:pPr>
            <a:r>
              <a:rPr lang="en-US" dirty="0">
                <a:solidFill>
                  <a:schemeClr val="tx1"/>
                </a:solidFill>
              </a:rPr>
              <a:t>ASP.NET Core 2</a:t>
            </a:r>
          </a:p>
          <a:p>
            <a:pPr marL="106425" lvl="1" indent="-342900">
              <a:spcBef>
                <a:spcPts val="784"/>
              </a:spcBef>
              <a:buFont typeface="Arial" panose="020B0604020202020204" pitchFamily="34" charset="0"/>
              <a:buChar char="•"/>
            </a:pPr>
            <a:r>
              <a:rPr lang="en-US" sz="1960" dirty="0">
                <a:solidFill>
                  <a:schemeClr val="tx1"/>
                </a:solidFill>
              </a:rPr>
              <a:t>Automatic diagnostics</a:t>
            </a:r>
          </a:p>
          <a:p>
            <a:pPr marL="106425" lvl="1" indent="-342900">
              <a:spcBef>
                <a:spcPts val="784"/>
              </a:spcBef>
              <a:buFont typeface="Arial" panose="020B0604020202020204" pitchFamily="34" charset="0"/>
              <a:buChar char="•"/>
            </a:pPr>
            <a:r>
              <a:rPr lang="en-US" sz="1960" dirty="0">
                <a:solidFill>
                  <a:schemeClr val="tx1"/>
                </a:solidFill>
              </a:rPr>
              <a:t>Razor Pages</a:t>
            </a:r>
          </a:p>
          <a:p>
            <a:pPr>
              <a:spcBef>
                <a:spcPts val="2352"/>
              </a:spcBef>
              <a:buFont typeface="Arial" panose="020B0604020202020204" pitchFamily="34" charset="0"/>
              <a:buChar char="•"/>
            </a:pPr>
            <a:r>
              <a:rPr lang="en-US" dirty="0">
                <a:solidFill>
                  <a:schemeClr val="tx1"/>
                </a:solidFill>
              </a:rPr>
              <a:t>Entity Framework Core 2</a:t>
            </a:r>
          </a:p>
          <a:p>
            <a:pPr marL="0" lvl="1">
              <a:spcBef>
                <a:spcPts val="784"/>
              </a:spcBef>
            </a:pPr>
            <a:endParaRPr lang="en-US" sz="1960" dirty="0">
              <a:solidFill>
                <a:schemeClr val="tx1"/>
              </a:solidFill>
            </a:endParaRPr>
          </a:p>
        </p:txBody>
      </p:sp>
    </p:spTree>
    <p:extLst>
      <p:ext uri="{BB962C8B-B14F-4D97-AF65-F5344CB8AC3E}">
        <p14:creationId xmlns:p14="http://schemas.microsoft.com/office/powerpoint/2010/main" val="319631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.NET Core 1.0 references</a:t>
            </a:r>
          </a:p>
        </p:txBody>
      </p:sp>
      <p:pic>
        <p:nvPicPr>
          <p:cNvPr id="5" name="Picture 4"/>
          <p:cNvPicPr>
            <a:picLocks noChangeAspect="1"/>
          </p:cNvPicPr>
          <p:nvPr/>
        </p:nvPicPr>
        <p:blipFill rotWithShape="1">
          <a:blip r:embed="rId3"/>
          <a:srcRect l="-715" t="-1489" r="-1092" b="-1563"/>
          <a:stretch/>
        </p:blipFill>
        <p:spPr>
          <a:xfrm>
            <a:off x="269171" y="1457401"/>
            <a:ext cx="10754295" cy="5108270"/>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6507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pic>
        <p:nvPicPr>
          <p:cNvPr id="6" name="Picture 5"/>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rightnessContrast contrast="-40000"/>
                    </a14:imgEffect>
                  </a14:imgLayer>
                </a14:imgProps>
              </a:ext>
            </a:extLst>
          </a:blip>
          <a:srcRect t="8609"/>
          <a:stretch/>
        </p:blipFill>
        <p:spPr>
          <a:xfrm>
            <a:off x="409332" y="2238976"/>
            <a:ext cx="4474911" cy="4242933"/>
          </a:xfrm>
          <a:prstGeom prst="rect">
            <a:avLst/>
          </a:prstGeom>
          <a:solidFill>
            <a:schemeClr val="tx1"/>
          </a:solidFill>
        </p:spPr>
      </p:pic>
      <p:pic>
        <p:nvPicPr>
          <p:cNvPr id="7" name="Picture 6"/>
          <p:cNvPicPr>
            <a:picLocks noChangeAspect="1"/>
          </p:cNvPicPr>
          <p:nvPr/>
        </p:nvPicPr>
        <p:blipFill>
          <a:blip r:embed="rId5">
            <a:clrChange>
              <a:clrFrom>
                <a:srgbClr val="FFFFFF"/>
              </a:clrFrom>
              <a:clrTo>
                <a:srgbClr val="FFFFFF">
                  <a:alpha val="0"/>
                </a:srgbClr>
              </a:clrTo>
            </a:clrChange>
          </a:blip>
          <a:stretch>
            <a:fillRect/>
          </a:stretch>
        </p:blipFill>
        <p:spPr>
          <a:xfrm>
            <a:off x="8107261" y="5474494"/>
            <a:ext cx="1055748" cy="88235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9105" y="5359206"/>
            <a:ext cx="1174306" cy="427336"/>
          </a:xfrm>
          <a:prstGeom prst="rect">
            <a:avLst/>
          </a:prstGeom>
        </p:spPr>
      </p:pic>
      <p:pic>
        <p:nvPicPr>
          <p:cNvPr id="9" name="Picture 8"/>
          <p:cNvPicPr>
            <a:picLocks noChangeAspect="1"/>
          </p:cNvPicPr>
          <p:nvPr/>
        </p:nvPicPr>
        <p:blipFill>
          <a:blip r:embed="rId7">
            <a:clrChange>
              <a:clrFrom>
                <a:srgbClr val="FFFFFF"/>
              </a:clrFrom>
              <a:clrTo>
                <a:srgbClr val="FFFFFF">
                  <a:alpha val="0"/>
                </a:srgbClr>
              </a:clrTo>
            </a:clrChange>
          </a:blip>
          <a:stretch>
            <a:fillRect/>
          </a:stretch>
        </p:blipFill>
        <p:spPr>
          <a:xfrm>
            <a:off x="5854571" y="5299949"/>
            <a:ext cx="1566595" cy="483771"/>
          </a:xfrm>
          <a:prstGeom prst="rect">
            <a:avLst/>
          </a:prstGeom>
        </p:spPr>
      </p:pic>
      <p:pic>
        <p:nvPicPr>
          <p:cNvPr id="10" name="Picture 4" descr="http://logok.org/wp-content/uploads/2014/07/Samsung-logo-2015-Nobg.png"/>
          <p:cNvPicPr>
            <a:picLocks noChangeAspect="1" noChangeArrowheads="1"/>
          </p:cNvPicPr>
          <p:nvPr/>
        </p:nvPicPr>
        <p:blipFill rotWithShape="1">
          <a:blip r:embed="rId8">
            <a:extLst>
              <a:ext uri="{28A0092B-C50C-407E-A947-70E740481C1C}">
                <a14:useLocalDpi xmlns:a14="http://schemas.microsoft.com/office/drawing/2010/main" val="0"/>
              </a:ext>
            </a:extLst>
          </a:blip>
          <a:srcRect l="4214" t="38975" r="4216" b="38535"/>
          <a:stretch/>
        </p:blipFill>
        <p:spPr bwMode="auto">
          <a:xfrm>
            <a:off x="5825558" y="6139100"/>
            <a:ext cx="1583811" cy="2917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google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9560" y="6087444"/>
            <a:ext cx="1231015" cy="41044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46322" y="1457401"/>
            <a:ext cx="5379131" cy="832547"/>
          </a:xfrm>
          <a:prstGeom prst="rect">
            <a:avLst/>
          </a:prstGeom>
          <a:noFill/>
        </p:spPr>
        <p:txBody>
          <a:bodyPr wrap="square" lIns="179238" tIns="143391" rIns="179238" bIns="143391" rtlCol="0">
            <a:spAutoFit/>
          </a:bodyPr>
          <a:lstStyle/>
          <a:p>
            <a:pPr marL="112025" indent="-112025" defTabSz="914128">
              <a:lnSpc>
                <a:spcPct val="90000"/>
              </a:lnSpc>
              <a:defRPr/>
            </a:pPr>
            <a:r>
              <a:rPr lang="en-US" sz="1960" dirty="0">
                <a:latin typeface="Segoe UI Semilight"/>
              </a:rPr>
              <a:t>“Samsung is embracing .NET because it is </a:t>
            </a:r>
            <a:br>
              <a:rPr lang="en-US" sz="1960" dirty="0">
                <a:latin typeface="Segoe UI Semilight"/>
              </a:rPr>
            </a:br>
            <a:r>
              <a:rPr lang="en-US" sz="1960" dirty="0">
                <a:latin typeface="Segoe UI Semilight"/>
              </a:rPr>
              <a:t>a completely open source project.”</a:t>
            </a:r>
          </a:p>
        </p:txBody>
      </p:sp>
      <p:sp>
        <p:nvSpPr>
          <p:cNvPr id="13" name="TextBox 12"/>
          <p:cNvSpPr txBox="1"/>
          <p:nvPr/>
        </p:nvSpPr>
        <p:spPr>
          <a:xfrm>
            <a:off x="5646321" y="2443201"/>
            <a:ext cx="5377144" cy="1746585"/>
          </a:xfrm>
          <a:prstGeom prst="rect">
            <a:avLst/>
          </a:prstGeom>
          <a:noFill/>
        </p:spPr>
        <p:txBody>
          <a:bodyPr wrap="square" lIns="179238" tIns="143391" rIns="179238" bIns="143391" rtlCol="0">
            <a:spAutoFit/>
          </a:bodyPr>
          <a:lstStyle/>
          <a:p>
            <a:pPr marL="112025" indent="-112025" defTabSz="914128">
              <a:lnSpc>
                <a:spcPct val="90000"/>
              </a:lnSpc>
              <a:defRPr/>
            </a:pPr>
            <a:r>
              <a:rPr lang="en-US" sz="1960" dirty="0">
                <a:latin typeface="Segoe UI Semilight"/>
              </a:rPr>
              <a:t>"ASP.NET is open source, that allows us </a:t>
            </a:r>
            <a:br>
              <a:rPr lang="en-US" sz="1960" dirty="0">
                <a:latin typeface="Segoe UI Semilight"/>
              </a:rPr>
            </a:br>
            <a:r>
              <a:rPr lang="en-US" sz="1960" dirty="0">
                <a:latin typeface="Segoe UI Semilight"/>
              </a:rPr>
              <a:t>to contribute back to it if we have any performance issues which Microsoft review and together we make a better product.“ </a:t>
            </a:r>
          </a:p>
          <a:p>
            <a:pPr defTabSz="914128">
              <a:lnSpc>
                <a:spcPct val="90000"/>
              </a:lnSpc>
              <a:spcBef>
                <a:spcPts val="1176"/>
              </a:spcBef>
              <a:defRPr/>
            </a:pPr>
            <a:r>
              <a:rPr lang="en-US" sz="1568" dirty="0">
                <a:latin typeface="Segoe UI Semilight"/>
              </a:rPr>
              <a:t>— </a:t>
            </a:r>
            <a:r>
              <a:rPr lang="en-US" sz="1568" dirty="0" err="1">
                <a:latin typeface="Segoe UI Semilight"/>
              </a:rPr>
              <a:t>Illyriad</a:t>
            </a:r>
            <a:r>
              <a:rPr lang="en-US" sz="1568" dirty="0">
                <a:latin typeface="Segoe UI Semilight"/>
              </a:rPr>
              <a:t> Games</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defTabSz="914128">
              <a:lnSpc>
                <a:spcPct val="90000"/>
              </a:lnSpc>
              <a:spcAft>
                <a:spcPts val="588"/>
              </a:spcAft>
              <a:defRPr/>
            </a:pPr>
            <a:r>
              <a:rPr lang="en-US" sz="1960">
                <a:latin typeface="Segoe UI Semilight"/>
              </a:rPr>
              <a:t>Community PRs by month</a:t>
            </a:r>
          </a:p>
        </p:txBody>
      </p:sp>
      <p:cxnSp>
        <p:nvCxnSpPr>
          <p:cNvPr id="16" name="Straight Connector 15"/>
          <p:cNvCxnSpPr>
            <a:cxnSpLocks/>
          </p:cNvCxnSpPr>
          <p:nvPr/>
        </p:nvCxnSpPr>
        <p:spPr>
          <a:xfrm>
            <a:off x="5825528" y="4683654"/>
            <a:ext cx="5197938" cy="0"/>
          </a:xfrm>
          <a:prstGeom prst="line">
            <a:avLst/>
          </a:prstGeom>
          <a:ln w="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.NET Core 2.0 references</a:t>
            </a:r>
          </a:p>
        </p:txBody>
      </p:sp>
      <p:pic>
        <p:nvPicPr>
          <p:cNvPr id="5" name="Picture 4"/>
          <p:cNvPicPr>
            <a:picLocks noChangeAspect="1"/>
          </p:cNvPicPr>
          <p:nvPr/>
        </p:nvPicPr>
        <p:blipFill rotWithShape="1">
          <a:blip r:embed="rId3"/>
          <a:srcRect t="-4716" b="-2642"/>
          <a:stretch/>
        </p:blipFill>
        <p:spPr>
          <a:xfrm>
            <a:off x="269233" y="1457401"/>
            <a:ext cx="10754234" cy="3679331"/>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431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4" y="2801673"/>
            <a:ext cx="11652805" cy="899303"/>
          </a:xfrm>
        </p:spPr>
        <p:txBody>
          <a:bodyPr/>
          <a:lstStyle/>
          <a:p>
            <a:pPr algn="ctr"/>
            <a:r>
              <a:rPr lang="en-US" dirty="0"/>
              <a:t>Tooling</a:t>
            </a:r>
            <a:br>
              <a:rPr lang="en-US" dirty="0"/>
            </a:br>
            <a:endParaRPr lang="en-US" dirty="0"/>
          </a:p>
        </p:txBody>
      </p:sp>
    </p:spTree>
    <p:extLst>
      <p:ext uri="{BB962C8B-B14F-4D97-AF65-F5344CB8AC3E}">
        <p14:creationId xmlns:p14="http://schemas.microsoft.com/office/powerpoint/2010/main" val="4002341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59000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Coming in 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64985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102989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383921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69" y="2084728"/>
            <a:ext cx="9856549" cy="1076882"/>
          </a:xfrm>
        </p:spPr>
        <p:txBody>
          <a:bodyPr/>
          <a:lstStyle/>
          <a:p>
            <a:r>
              <a:rPr lang="en-US" sz="6469"/>
              <a:t>Demo: Visual Studio for Mac</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9550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.NET Core 2 SDK</a:t>
            </a:r>
          </a:p>
          <a:p>
            <a:pPr marL="0" lvl="1" indent="0">
              <a:spcBef>
                <a:spcPts val="294"/>
              </a:spcBef>
              <a:buNone/>
            </a:pPr>
            <a:r>
              <a:rPr lang="en-US" sz="1960" dirty="0">
                <a:solidFill>
                  <a:schemeClr val="tx1"/>
                </a:solidFill>
                <a:hlinkClick r:id="rId3"/>
              </a:rPr>
              <a:t>https://www.microsoft.com/net/core/preview</a:t>
            </a:r>
            <a:endParaRPr lang="en-US" sz="1960" dirty="0">
              <a:solidFill>
                <a:schemeClr val="tx1"/>
              </a:solidFill>
            </a:endParaRPr>
          </a:p>
          <a:p>
            <a:pPr marL="0" lvl="1" indent="0">
              <a:spcBef>
                <a:spcPts val="2940"/>
              </a:spcBef>
              <a:buNone/>
            </a:pPr>
            <a:r>
              <a:rPr lang="en-US" dirty="0">
                <a:solidFill>
                  <a:schemeClr val="tx1"/>
                </a:solidFill>
                <a:latin typeface="+mj-lt"/>
              </a:rPr>
              <a:t>VS 2017 Update 3 Preview</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https://www.visualstudio.com/vs/preview/</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solidFill>
                <a:schemeClr val="tx1"/>
              </a:solidFill>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solidFill>
                <a:schemeClr val="tx1"/>
              </a:soli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defTabSz="914128">
              <a:lnSpc>
                <a:spcPct val="90000"/>
              </a:lnSpc>
              <a:defRPr/>
            </a:pPr>
            <a:r>
              <a:rPr lang="en-US" sz="1764">
                <a:latin typeface="Segoe UI Semilight"/>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defTabSz="914128">
              <a:lnSpc>
                <a:spcPct val="90000"/>
              </a:lnSpc>
              <a:defRPr/>
            </a:pPr>
            <a:r>
              <a:rPr lang="en-US" sz="784">
                <a:latin typeface="Segoe UI" panose="020B0502040204020203" pitchFamily="34" charset="0"/>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defTabSz="914128">
              <a:lnSpc>
                <a:spcPct val="90000"/>
              </a:lnSpc>
              <a:defRPr/>
            </a:pPr>
            <a:r>
              <a:rPr lang="en-US" sz="1764" dirty="0">
                <a:latin typeface="Segoe UI Semilight"/>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defTabSz="914128">
                <a:defRPr/>
              </a:pPr>
              <a:endParaRPr lang="en-US" sz="1729">
                <a:latin typeface="Segoe UI Semilight"/>
              </a:endParaRPr>
            </a:p>
          </p:txBody>
        </p:sp>
      </p:grpSp>
    </p:spTree>
    <p:extLst>
      <p:ext uri="{BB962C8B-B14F-4D97-AF65-F5344CB8AC3E}">
        <p14:creationId xmlns:p14="http://schemas.microsoft.com/office/powerpoint/2010/main" val="378991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algn="ctr" defTabSz="932373">
                <a:defRPr/>
              </a:pPr>
              <a:endParaRPr sz="1799" dirty="0">
                <a:solidFill>
                  <a:schemeClr val="tx1">
                    <a:lumMod val="95000"/>
                  </a:schemeClr>
                </a:solidFill>
                <a:latin typeface="Segoe UI Semilight"/>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algn="ctr" defTabSz="1813634">
                <a:defRPr sz="3600">
                  <a:latin typeface="맑은 고딕"/>
                  <a:ea typeface="맑은 고딕"/>
                  <a:cs typeface="맑은 고딕"/>
                  <a:sym typeface="맑은 고딕"/>
                </a:defRPr>
              </a:pPr>
              <a:endParaRPr sz="3599">
                <a:solidFill>
                  <a:schemeClr val="tx1">
                    <a:lumMod val="95000"/>
                  </a:schemeClr>
                </a:solidFill>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defTabSz="1813634">
                <a:defRPr/>
              </a:pPr>
              <a:r>
                <a:rPr lang="en-US" sz="1600">
                  <a:solidFill>
                    <a:schemeClr val="tx1">
                      <a:lumMod val="95000"/>
                    </a:schemeClr>
                  </a:solidFill>
                  <a:latin typeface="Segoe UI Semilight"/>
                </a:rPr>
                <a:t>Preview #1</a:t>
              </a:r>
              <a:endParaRPr sz="1600">
                <a:solidFill>
                  <a:schemeClr val="tx1">
                    <a:lumMod val="95000"/>
                  </a:schemeClr>
                </a:solidFill>
                <a:latin typeface="Segoe UI Semilight"/>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sz="1400" dirty="0">
                  <a:solidFill>
                    <a:schemeClr val="tx1">
                      <a:lumMod val="95000"/>
                    </a:schemeClr>
                  </a:solidFill>
                  <a:latin typeface="SamsungOne 400"/>
                  <a:sym typeface="SamsungOne 400"/>
                </a:rPr>
                <a:t>Mobile </a:t>
              </a:r>
              <a:endParaRPr lang="en-US" sz="1400" dirty="0">
                <a:solidFill>
                  <a:schemeClr val="tx1">
                    <a:lumMod val="95000"/>
                  </a:schemeClr>
                </a:solidFill>
                <a:latin typeface="SamsungOne 400"/>
                <a:sym typeface="SamsungOne 400"/>
              </a:endParaRPr>
            </a:p>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lang="en-US" sz="1400" dirty="0">
                  <a:solidFill>
                    <a:schemeClr val="tx1">
                      <a:lumMod val="95000"/>
                    </a:schemeClr>
                  </a:solidFill>
                  <a:latin typeface="SamsungOne 400"/>
                  <a:sym typeface="SamsungOne 400"/>
                </a:rPr>
                <a:t>Nov 20</a:t>
              </a:r>
              <a:r>
                <a:rPr sz="1400" dirty="0">
                  <a:solidFill>
                    <a:schemeClr val="tx1">
                      <a:lumMod val="95000"/>
                    </a:schemeClr>
                  </a:solidFill>
                  <a:latin typeface="SamsungOne 400"/>
                  <a:sym typeface="SamsungOne 400"/>
                </a:rPr>
                <a:t>1</a:t>
              </a:r>
              <a:r>
                <a:rPr lang="en-US" sz="1400" dirty="0">
                  <a:solidFill>
                    <a:schemeClr val="tx1">
                      <a:lumMod val="95000"/>
                    </a:schemeClr>
                  </a:solidFill>
                  <a:latin typeface="SamsungOne 400"/>
                  <a:sym typeface="SamsungOne 400"/>
                </a:rPr>
                <a:t>6</a:t>
              </a:r>
              <a:endParaRPr sz="1400" dirty="0">
                <a:solidFill>
                  <a:schemeClr val="tx1">
                    <a:lumMod val="95000"/>
                  </a:schemeClr>
                </a:solidFill>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algn="ctr" defTabSz="1813634">
                <a:defRPr sz="3600">
                  <a:latin typeface="맑은 고딕"/>
                  <a:ea typeface="맑은 고딕"/>
                  <a:cs typeface="맑은 고딕"/>
                  <a:sym typeface="맑은 고딕"/>
                </a:defRPr>
              </a:pPr>
              <a:endParaRPr sz="3599">
                <a:solidFill>
                  <a:schemeClr val="tx1">
                    <a:lumMod val="95000"/>
                  </a:schemeClr>
                </a:solidFill>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defTabSz="1813634">
                <a:defRPr/>
              </a:pPr>
              <a:r>
                <a:rPr lang="en-US" sz="1600" dirty="0">
                  <a:solidFill>
                    <a:schemeClr val="tx1">
                      <a:lumMod val="95000"/>
                    </a:schemeClr>
                  </a:solidFill>
                  <a:latin typeface="Segoe UI Semilight"/>
                </a:rPr>
                <a:t>Preview #2</a:t>
              </a:r>
              <a:endParaRPr sz="1600" dirty="0">
                <a:solidFill>
                  <a:schemeClr val="tx1">
                    <a:lumMod val="95000"/>
                  </a:schemeClr>
                </a:solidFill>
                <a:latin typeface="Segoe UI Semilight"/>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sz="1400">
                  <a:solidFill>
                    <a:schemeClr val="tx1">
                      <a:lumMod val="95000"/>
                    </a:schemeClr>
                  </a:solidFill>
                  <a:latin typeface="SamsungOne 400"/>
                  <a:sym typeface="SamsungOne 400"/>
                </a:rPr>
                <a:t>Mobile</a:t>
              </a:r>
              <a:r>
                <a:rPr lang="en-US" sz="1400">
                  <a:solidFill>
                    <a:schemeClr val="tx1">
                      <a:lumMod val="95000"/>
                    </a:schemeClr>
                  </a:solidFill>
                  <a:latin typeface="SamsungOne 400"/>
                  <a:sym typeface="SamsungOne 400"/>
                </a:rPr>
                <a:t>/TV</a:t>
              </a:r>
              <a:r>
                <a:rPr sz="1400">
                  <a:solidFill>
                    <a:schemeClr val="tx1">
                      <a:lumMod val="95000"/>
                    </a:schemeClr>
                  </a:solidFill>
                  <a:latin typeface="SamsungOne 400"/>
                  <a:sym typeface="SamsungOne 400"/>
                </a:rPr>
                <a:t> </a:t>
              </a:r>
              <a:endParaRPr lang="en-US" sz="1400">
                <a:solidFill>
                  <a:schemeClr val="tx1">
                    <a:lumMod val="95000"/>
                  </a:schemeClr>
                </a:solidFill>
                <a:latin typeface="SamsungOne 400"/>
                <a:sym typeface="SamsungOne 400"/>
              </a:endParaRPr>
            </a:p>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lang="en-US" sz="1400">
                  <a:solidFill>
                    <a:schemeClr val="tx1">
                      <a:lumMod val="95000"/>
                    </a:schemeClr>
                  </a:solidFill>
                  <a:latin typeface="SamsungOne 400"/>
                  <a:sym typeface="SamsungOne 400"/>
                </a:rPr>
                <a:t>Jan 2017</a:t>
              </a:r>
              <a:endParaRPr sz="1400">
                <a:solidFill>
                  <a:schemeClr val="tx1">
                    <a:lumMod val="95000"/>
                  </a:schemeClr>
                </a:solidFill>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algn="ctr" defTabSz="1813634">
                <a:defRPr sz="3600">
                  <a:latin typeface="맑은 고딕"/>
                  <a:ea typeface="맑은 고딕"/>
                  <a:cs typeface="맑은 고딕"/>
                  <a:sym typeface="맑은 고딕"/>
                </a:defRPr>
              </a:pPr>
              <a:endParaRPr sz="3599" dirty="0">
                <a:solidFill>
                  <a:schemeClr val="tx1">
                    <a:lumMod val="95000"/>
                  </a:schemeClr>
                </a:solidFill>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defTabSz="1813634">
                <a:defRPr/>
              </a:pPr>
              <a:r>
                <a:rPr lang="en-US" sz="1600" b="1">
                  <a:solidFill>
                    <a:schemeClr val="tx1">
                      <a:lumMod val="95000"/>
                    </a:schemeClr>
                  </a:solidFill>
                  <a:latin typeface="Segoe UI Semilight"/>
                </a:rPr>
                <a:t>Preview #3</a:t>
              </a:r>
              <a:endParaRPr sz="1600" b="1">
                <a:solidFill>
                  <a:schemeClr val="tx1">
                    <a:lumMod val="95000"/>
                  </a:schemeClr>
                </a:solidFill>
                <a:latin typeface="Segoe UI Semilight"/>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sz="1400" b="1">
                  <a:solidFill>
                    <a:schemeClr val="tx1">
                      <a:lumMod val="95000"/>
                    </a:schemeClr>
                  </a:solidFill>
                  <a:latin typeface="SamsungOne 400"/>
                  <a:sym typeface="SamsungOne 400"/>
                </a:rPr>
                <a:t>Mobile</a:t>
              </a:r>
              <a:r>
                <a:rPr lang="en-US" sz="1400" b="1">
                  <a:solidFill>
                    <a:schemeClr val="tx1">
                      <a:lumMod val="95000"/>
                    </a:schemeClr>
                  </a:solidFill>
                  <a:latin typeface="SamsungOne 400"/>
                  <a:sym typeface="SamsungOne 400"/>
                </a:rPr>
                <a:t>/TV</a:t>
              </a:r>
              <a:r>
                <a:rPr sz="1400" b="1">
                  <a:solidFill>
                    <a:schemeClr val="tx1">
                      <a:lumMod val="95000"/>
                    </a:schemeClr>
                  </a:solidFill>
                  <a:latin typeface="SamsungOne 400"/>
                  <a:sym typeface="SamsungOne 400"/>
                </a:rPr>
                <a:t> </a:t>
              </a:r>
              <a:endParaRPr lang="en-US" sz="1400" b="1">
                <a:solidFill>
                  <a:schemeClr val="tx1">
                    <a:lumMod val="95000"/>
                  </a:schemeClr>
                </a:solidFill>
                <a:latin typeface="SamsungOne 400"/>
                <a:sym typeface="SamsungOne 400"/>
              </a:endParaRPr>
            </a:p>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lang="en-US" sz="1400" b="1">
                  <a:solidFill>
                    <a:schemeClr val="tx1">
                      <a:lumMod val="95000"/>
                    </a:schemeClr>
                  </a:solidFill>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algn="ctr" defTabSz="1813634">
                <a:defRPr sz="3600">
                  <a:latin typeface="맑은 고딕"/>
                  <a:ea typeface="맑은 고딕"/>
                  <a:cs typeface="맑은 고딕"/>
                  <a:sym typeface="맑은 고딕"/>
                </a:defRPr>
              </a:pPr>
              <a:endParaRPr sz="3599">
                <a:solidFill>
                  <a:schemeClr val="tx1">
                    <a:lumMod val="95000"/>
                  </a:schemeClr>
                </a:solidFill>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defTabSz="1813634">
                <a:defRPr/>
              </a:pPr>
              <a:r>
                <a:rPr lang="en-US" sz="1600">
                  <a:solidFill>
                    <a:schemeClr val="tx1">
                      <a:lumMod val="95000"/>
                    </a:schemeClr>
                  </a:solidFill>
                  <a:latin typeface="Segoe UI Semilight"/>
                </a:rPr>
                <a:t>Preview #4</a:t>
              </a:r>
              <a:endParaRPr sz="1600">
                <a:solidFill>
                  <a:schemeClr val="tx1">
                    <a:lumMod val="95000"/>
                  </a:schemeClr>
                </a:solidFill>
                <a:latin typeface="Segoe UI Semilight"/>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sz="1400">
                  <a:solidFill>
                    <a:schemeClr val="tx1">
                      <a:lumMod val="95000"/>
                    </a:schemeClr>
                  </a:solidFill>
                  <a:latin typeface="SamsungOne 400"/>
                  <a:sym typeface="SamsungOne 400"/>
                </a:rPr>
                <a:t>Mobile</a:t>
              </a:r>
              <a:r>
                <a:rPr lang="en-US" sz="1400">
                  <a:solidFill>
                    <a:schemeClr val="tx1">
                      <a:lumMod val="95000"/>
                    </a:schemeClr>
                  </a:solidFill>
                  <a:latin typeface="SamsungOne 400"/>
                  <a:sym typeface="SamsungOne 400"/>
                </a:rPr>
                <a:t>/TV</a:t>
              </a:r>
              <a:r>
                <a:rPr sz="1400">
                  <a:solidFill>
                    <a:schemeClr val="tx1">
                      <a:lumMod val="95000"/>
                    </a:schemeClr>
                  </a:solidFill>
                  <a:latin typeface="SamsungOne 400"/>
                  <a:sym typeface="SamsungOne 400"/>
                </a:rPr>
                <a:t> </a:t>
              </a:r>
              <a:endParaRPr lang="en-US" sz="1400">
                <a:solidFill>
                  <a:schemeClr val="tx1">
                    <a:lumMod val="95000"/>
                  </a:schemeClr>
                </a:solidFill>
                <a:latin typeface="SamsungOne 400"/>
                <a:sym typeface="SamsungOne 400"/>
              </a:endParaRPr>
            </a:p>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lang="en-US" sz="1400">
                  <a:solidFill>
                    <a:schemeClr val="tx1">
                      <a:lumMod val="95000"/>
                    </a:schemeClr>
                  </a:solidFill>
                  <a:latin typeface="SamsungOne 400"/>
                  <a:sym typeface="SamsungOne 400"/>
                </a:rPr>
                <a:t>June 2017</a:t>
              </a:r>
              <a:endParaRPr sz="1400">
                <a:solidFill>
                  <a:schemeClr val="tx1">
                    <a:lumMod val="95000"/>
                  </a:schemeClr>
                </a:solidFill>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algn="ctr" defTabSz="1813634">
                <a:defRPr sz="3600">
                  <a:latin typeface="맑은 고딕"/>
                  <a:ea typeface="맑은 고딕"/>
                  <a:cs typeface="맑은 고딕"/>
                  <a:sym typeface="맑은 고딕"/>
                </a:defRPr>
              </a:pPr>
              <a:endParaRPr sz="3599">
                <a:solidFill>
                  <a:schemeClr val="tx1">
                    <a:lumMod val="95000"/>
                  </a:schemeClr>
                </a:solidFill>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defTabSz="1813634">
                <a:defRPr/>
              </a:pPr>
              <a:r>
                <a:rPr lang="en-US" sz="1600">
                  <a:solidFill>
                    <a:schemeClr val="tx1">
                      <a:lumMod val="95000"/>
                    </a:schemeClr>
                  </a:solidFill>
                  <a:latin typeface="Segoe UI Semilight"/>
                </a:rPr>
                <a:t>Official Release</a:t>
              </a:r>
              <a:endParaRPr sz="1600">
                <a:solidFill>
                  <a:schemeClr val="tx1">
                    <a:lumMod val="95000"/>
                  </a:schemeClr>
                </a:solidFill>
                <a:latin typeface="Segoe UI Semilight"/>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sz="1400">
                  <a:solidFill>
                    <a:schemeClr val="tx1">
                      <a:lumMod val="95000"/>
                    </a:schemeClr>
                  </a:solidFill>
                  <a:latin typeface="SamsungOne 400"/>
                  <a:sym typeface="SamsungOne 400"/>
                </a:rPr>
                <a:t>Mobile</a:t>
              </a:r>
              <a:r>
                <a:rPr lang="en-US" sz="1400">
                  <a:solidFill>
                    <a:schemeClr val="tx1">
                      <a:lumMod val="95000"/>
                    </a:schemeClr>
                  </a:solidFill>
                  <a:latin typeface="SamsungOne 400"/>
                  <a:sym typeface="SamsungOne 400"/>
                </a:rPr>
                <a:t>/TV</a:t>
              </a:r>
              <a:r>
                <a:rPr sz="1400">
                  <a:solidFill>
                    <a:schemeClr val="tx1">
                      <a:lumMod val="95000"/>
                    </a:schemeClr>
                  </a:solidFill>
                  <a:latin typeface="SamsungOne 400"/>
                  <a:sym typeface="SamsungOne 400"/>
                </a:rPr>
                <a:t> </a:t>
              </a:r>
              <a:endParaRPr lang="en-US" sz="1400">
                <a:solidFill>
                  <a:schemeClr val="tx1">
                    <a:lumMod val="95000"/>
                  </a:schemeClr>
                </a:solidFill>
                <a:latin typeface="SamsungOne 400"/>
                <a:sym typeface="SamsungOne 400"/>
              </a:endParaRPr>
            </a:p>
            <a:p>
              <a:pPr algn="ctr" defTabSz="1813634">
                <a:lnSpc>
                  <a:spcPct val="90000"/>
                </a:lnSpc>
                <a:spcBef>
                  <a:spcPts val="1000"/>
                </a:spcBef>
                <a:defRPr sz="2000">
                  <a:solidFill>
                    <a:srgbClr val="5A5A5A"/>
                  </a:solidFill>
                  <a:latin typeface="SamsungOne 400"/>
                  <a:ea typeface="SamsungOne 400"/>
                  <a:cs typeface="SamsungOne 400"/>
                  <a:sym typeface="SamsungOne 400"/>
                </a:defRPr>
              </a:pPr>
              <a:r>
                <a:rPr lang="en-US" sz="1400">
                  <a:solidFill>
                    <a:schemeClr val="tx1">
                      <a:lumMod val="95000"/>
                    </a:schemeClr>
                  </a:solidFill>
                  <a:latin typeface="SamsungOne 400"/>
                  <a:sym typeface="SamsungOne 400"/>
                </a:rPr>
                <a:t>End of </a:t>
              </a:r>
              <a:r>
                <a:rPr sz="1400">
                  <a:solidFill>
                    <a:schemeClr val="tx1">
                      <a:lumMod val="95000"/>
                    </a:schemeClr>
                  </a:solidFill>
                  <a:latin typeface="SamsungOne 400"/>
                  <a:sym typeface="SamsungOne 400"/>
                </a:rPr>
                <a:t>201</a:t>
              </a:r>
              <a:r>
                <a:rPr lang="en-US" sz="1400">
                  <a:solidFill>
                    <a:schemeClr val="tx1">
                      <a:lumMod val="95000"/>
                    </a:schemeClr>
                  </a:solidFill>
                  <a:latin typeface="SamsungOne 400"/>
                  <a:sym typeface="SamsungOne 400"/>
                </a:rPr>
                <a:t>7</a:t>
              </a:r>
              <a:endParaRPr sz="1400">
                <a:solidFill>
                  <a:schemeClr val="tx1">
                    <a:lumMod val="95000"/>
                  </a:schemeClr>
                </a:solidFill>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defTabSz="932373">
              <a:defRPr/>
            </a:pPr>
            <a:r>
              <a:rPr lang="en-US" altLang="ko-KR" sz="3199" b="1" dirty="0">
                <a:solidFill>
                  <a:schemeClr val="tx1">
                    <a:lumMod val="95000"/>
                  </a:schemeClr>
                </a:solidFill>
                <a:latin typeface="Segoe UI Light"/>
              </a:rPr>
              <a:t>Visual Studio Tools for </a:t>
            </a:r>
            <a:r>
              <a:rPr lang="en-US" altLang="ko-KR" sz="3199" b="1" dirty="0" err="1">
                <a:solidFill>
                  <a:schemeClr val="tx1">
                    <a:lumMod val="95000"/>
                  </a:schemeClr>
                </a:solidFill>
                <a:latin typeface="Segoe UI Light"/>
              </a:rPr>
              <a:t>Tizen</a:t>
            </a:r>
            <a:endParaRPr lang="en-US" altLang="ko-KR" sz="3199" b="1" dirty="0">
              <a:solidFill>
                <a:schemeClr val="tx1">
                  <a:lumMod val="95000"/>
                </a:schemeClr>
              </a:solidFill>
              <a:latin typeface="Segoe UI Light"/>
            </a:endParaRPr>
          </a:p>
          <a:p>
            <a:pPr marL="224008" lvl="1" defTabSz="932373">
              <a:defRPr/>
            </a:pPr>
            <a:r>
              <a:rPr lang="en-US" altLang="ko-KR" sz="3199" dirty="0">
                <a:solidFill>
                  <a:schemeClr val="tx1">
                    <a:lumMod val="95000"/>
                  </a:schemeClr>
                </a:solidFill>
                <a:latin typeface="Segoe UI Light"/>
              </a:rPr>
              <a:t>Supports everything you need to </a:t>
            </a:r>
          </a:p>
          <a:p>
            <a:pPr marL="224008" lvl="1" defTabSz="932373">
              <a:defRPr/>
            </a:pPr>
            <a:r>
              <a:rPr lang="en-US" altLang="ko-KR" sz="3199" dirty="0">
                <a:solidFill>
                  <a:schemeClr val="tx1">
                    <a:lumMod val="95000"/>
                  </a:schemeClr>
                </a:solidFill>
                <a:latin typeface="Segoe UI Light"/>
              </a:rPr>
              <a:t>develop </a:t>
            </a:r>
            <a:r>
              <a:rPr lang="en-US" altLang="ko-KR" sz="3199" dirty="0" err="1">
                <a:solidFill>
                  <a:schemeClr val="tx1">
                    <a:lumMod val="95000"/>
                  </a:schemeClr>
                </a:solidFill>
                <a:latin typeface="Segoe UI Light"/>
              </a:rPr>
              <a:t>Tizen</a:t>
            </a:r>
            <a:r>
              <a:rPr lang="en-US" altLang="ko-KR" sz="3199" dirty="0">
                <a:solidFill>
                  <a:schemeClr val="tx1">
                    <a:lumMod val="95000"/>
                  </a:schemeClr>
                </a:solidFill>
                <a:latin typeface="Segoe UI Light"/>
              </a:rPr>
              <a:t> apps with .NET</a:t>
            </a:r>
          </a:p>
          <a:p>
            <a:pPr marL="224008" lvl="1" defTabSz="932373">
              <a:defRPr/>
            </a:pPr>
            <a:endParaRPr lang="en-US" altLang="ko-KR" sz="3199" dirty="0">
              <a:solidFill>
                <a:schemeClr val="tx1">
                  <a:lumMod val="95000"/>
                </a:schemeClr>
              </a:solidFill>
              <a:latin typeface="Segoe UI Light"/>
            </a:endParaRPr>
          </a:p>
          <a:p>
            <a:pPr marL="224008" lvl="1" defTabSz="932373">
              <a:defRPr/>
            </a:pPr>
            <a:r>
              <a:rPr lang="en-US" altLang="ko-KR" sz="1600" dirty="0">
                <a:solidFill>
                  <a:schemeClr val="tx1">
                    <a:lumMod val="95000"/>
                  </a:schemeClr>
                </a:solidFill>
                <a:latin typeface="Segoe UI" panose="020B0502040204020203" pitchFamily="34" charset="0"/>
                <a:cs typeface="Segoe UI" panose="020B0502040204020203" pitchFamily="34" charset="0"/>
              </a:rPr>
              <a:t>https://developer.tizen.org/development/tizen-.net-preview/ </a:t>
            </a:r>
            <a:endParaRPr lang="ko-KR" altLang="en-US" sz="1600" dirty="0">
              <a:solidFill>
                <a:schemeClr val="tx1">
                  <a:lumMod val="95000"/>
                </a:scheme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13547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4" y="2801673"/>
            <a:ext cx="11652805" cy="899303"/>
          </a:xfrm>
        </p:spPr>
        <p:txBody>
          <a:bodyPr/>
          <a:lstStyle/>
          <a:p>
            <a:pPr algn="ctr"/>
            <a:r>
              <a:rPr lang="en-US" dirty="0"/>
              <a:t>Guidance</a:t>
            </a:r>
          </a:p>
        </p:txBody>
      </p:sp>
    </p:spTree>
    <p:extLst>
      <p:ext uri="{BB962C8B-B14F-4D97-AF65-F5344CB8AC3E}">
        <p14:creationId xmlns:p14="http://schemas.microsoft.com/office/powerpoint/2010/main" val="176896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16188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92080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3"/>
          <p:cNvSpPr>
            <a:spLocks noGrp="1"/>
          </p:cNvSpPr>
          <p:nvPr>
            <p:ph type="body" sz="quarter" idx="4294967295"/>
          </p:nvPr>
        </p:nvSpPr>
        <p:spPr>
          <a:xfrm>
            <a:off x="269232" y="1188547"/>
            <a:ext cx="8424107" cy="2069303"/>
          </a:xfrm>
        </p:spPr>
        <p:txBody>
          <a:bodyPr vert="horz" wrap="square" lIns="179238" tIns="143391" rIns="179238" bIns="143391" rtlCol="0">
            <a:spAutoFit/>
          </a:bodyPr>
          <a:lstStyle/>
          <a:p>
            <a:pPr marL="0" indent="0">
              <a:spcBef>
                <a:spcPts val="0"/>
              </a:spcBef>
              <a:buNone/>
            </a:pPr>
            <a:r>
              <a:rPr lang="en-US" sz="4704">
                <a:solidFill>
                  <a:schemeClr val="tx1"/>
                </a:solidFill>
                <a:latin typeface="Segoe UI Semibold" panose="020B0702040204020203" pitchFamily="34" charset="0"/>
                <a:cs typeface="Segoe UI Semibold" panose="020B0702040204020203" pitchFamily="34" charset="0"/>
              </a:rPr>
              <a:t>Announcing .NET </a:t>
            </a:r>
            <a:r>
              <a:rPr lang="en-US" sz="4704" err="1">
                <a:solidFill>
                  <a:schemeClr val="tx1"/>
                </a:solidFill>
                <a:latin typeface="Segoe UI Semibold" panose="020B0702040204020203" pitchFamily="34" charset="0"/>
                <a:cs typeface="Segoe UI Semibold" panose="020B0702040204020203" pitchFamily="34" charset="0"/>
              </a:rPr>
              <a:t>Conf</a:t>
            </a:r>
            <a:r>
              <a:rPr lang="en-US" sz="4704">
                <a:solidFill>
                  <a:schemeClr val="tx1"/>
                </a:solidFill>
                <a:latin typeface="Segoe UI Semibold" panose="020B0702040204020203" pitchFamily="34" charset="0"/>
                <a:cs typeface="Segoe UI Semibold" panose="020B0702040204020203" pitchFamily="34" charset="0"/>
              </a:rPr>
              <a:t> 2017</a:t>
            </a:r>
          </a:p>
          <a:p>
            <a:pPr marL="0" indent="0">
              <a:spcBef>
                <a:spcPts val="0"/>
              </a:spcBef>
              <a:buNone/>
            </a:pPr>
            <a:r>
              <a:rPr lang="en-US" sz="4704">
                <a:solidFill>
                  <a:schemeClr val="tx1"/>
                </a:solidFill>
                <a:latin typeface="Segoe UI Semibold" panose="020B0702040204020203" pitchFamily="34" charset="0"/>
                <a:cs typeface="Segoe UI Semibold" panose="020B0702040204020203" pitchFamily="34" charset="0"/>
              </a:rPr>
              <a:t>September 19–21</a:t>
            </a:r>
          </a:p>
          <a:p>
            <a:pPr marL="0" indent="0">
              <a:spcBef>
                <a:spcPts val="1175"/>
              </a:spcBef>
              <a:buNone/>
            </a:pPr>
            <a:r>
              <a:rPr lang="en-US" sz="2352" i="1">
                <a:solidFill>
                  <a:schemeClr val="tx1"/>
                </a:solidFill>
                <a:latin typeface="+mn-lt"/>
              </a:rPr>
              <a:t>Immerse yourself in the world of .NET</a:t>
            </a:r>
          </a:p>
        </p:txBody>
      </p:sp>
      <p:sp>
        <p:nvSpPr>
          <p:cNvPr id="14" name="TextBox 13"/>
          <p:cNvSpPr txBox="1"/>
          <p:nvPr/>
        </p:nvSpPr>
        <p:spPr>
          <a:xfrm>
            <a:off x="269232" y="6004571"/>
            <a:ext cx="7035700" cy="561064"/>
          </a:xfrm>
          <a:prstGeom prst="rect">
            <a:avLst/>
          </a:prstGeom>
          <a:noFill/>
        </p:spPr>
        <p:txBody>
          <a:bodyPr wrap="square" lIns="179238" tIns="143391" rIns="179238" bIns="143391" rtlCol="0">
            <a:spAutoFit/>
          </a:bodyPr>
          <a:lstStyle/>
          <a:p>
            <a:pPr defTabSz="914005">
              <a:lnSpc>
                <a:spcPct val="90000"/>
              </a:lnSpc>
              <a:spcAft>
                <a:spcPts val="588"/>
              </a:spcAft>
              <a:defRPr/>
            </a:pPr>
            <a:r>
              <a:rPr lang="en-US" sz="1960" dirty="0">
                <a:latin typeface="Segoe UI Semibold" panose="020B0702040204020203" pitchFamily="34" charset="0"/>
                <a:cs typeface="Segoe UI Semibold" panose="020B0702040204020203" pitchFamily="34" charset="0"/>
              </a:rPr>
              <a:t>For more information: </a:t>
            </a:r>
            <a:r>
              <a:rPr lang="en-US" sz="1960" dirty="0">
                <a:latin typeface="Segoe UI" panose="020B0502040204020203" pitchFamily="34" charset="0"/>
                <a:cs typeface="Segoe UI" panose="020B0502040204020203" pitchFamily="34" charset="0"/>
              </a:rPr>
              <a:t>http://www.dotnetconf.net  </a:t>
            </a:r>
          </a:p>
        </p:txBody>
      </p:sp>
      <p:pic>
        <p:nvPicPr>
          <p:cNvPr id="9" name="Picture 8"/>
          <p:cNvPicPr>
            <a:picLocks noChangeAspect="1"/>
          </p:cNvPicPr>
          <p:nvPr/>
        </p:nvPicPr>
        <p:blipFill rotWithShape="1">
          <a:blip r:embed="rId3" cstate="screen">
            <a:extLst>
              <a:ext uri="{28A0092B-C50C-407E-A947-70E740481C1C}">
                <a14:useLocalDpi xmlns:a14="http://schemas.microsoft.com/office/drawing/2010/main"/>
              </a:ext>
            </a:extLst>
          </a:blip>
          <a:srcRect l="-33002"/>
          <a:stretch/>
        </p:blipFill>
        <p:spPr>
          <a:xfrm>
            <a:off x="7597845" y="4984890"/>
            <a:ext cx="4590980" cy="1871733"/>
          </a:xfrm>
          <a:prstGeom prst="rect">
            <a:avLst/>
          </a:prstGeom>
        </p:spPr>
      </p:pic>
      <p:sp>
        <p:nvSpPr>
          <p:cNvPr id="10" name="Text Placeholder 3"/>
          <p:cNvSpPr txBox="1">
            <a:spLocks/>
          </p:cNvSpPr>
          <p:nvPr/>
        </p:nvSpPr>
        <p:spPr>
          <a:xfrm>
            <a:off x="269232" y="3429001"/>
            <a:ext cx="7796780" cy="941141"/>
          </a:xfrm>
          <a:prstGeom prst="rect">
            <a:avLst/>
          </a:prstGeom>
        </p:spPr>
        <p:txBody>
          <a:bodyPr vert="horz" wrap="square" lIns="179238" tIns="143391" rIns="179238" bIns="143391"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80">
              <a:spcBef>
                <a:spcPts val="1175"/>
              </a:spcBef>
              <a:buNone/>
              <a:defRPr/>
            </a:pPr>
            <a:r>
              <a:rPr lang="en-US" sz="2352">
                <a:solidFill>
                  <a:schemeClr val="tx1"/>
                </a:solidFill>
                <a:latin typeface="Segoe UI Semilight"/>
              </a:rPr>
              <a:t>Join us for 3 days of free online content, brought to you by the .NET community and Microsoft product teams</a:t>
            </a:r>
          </a:p>
        </p:txBody>
      </p:sp>
    </p:spTree>
    <p:extLst>
      <p:ext uri="{BB962C8B-B14F-4D97-AF65-F5344CB8AC3E}">
        <p14:creationId xmlns:p14="http://schemas.microsoft.com/office/powerpoint/2010/main" val="3780443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614" y="2801673"/>
            <a:ext cx="11652805" cy="899303"/>
          </a:xfrm>
        </p:spPr>
        <p:txBody>
          <a:bodyPr/>
          <a:lstStyle/>
          <a:p>
            <a:pPr algn="ctr"/>
            <a:r>
              <a:rPr lang="en-US"/>
              <a:t>Code Sharing</a:t>
            </a:r>
            <a:endParaRPr lang="en-US" dirty="0"/>
          </a:p>
        </p:txBody>
      </p:sp>
    </p:spTree>
    <p:extLst>
      <p:ext uri="{BB962C8B-B14F-4D97-AF65-F5344CB8AC3E}">
        <p14:creationId xmlns:p14="http://schemas.microsoft.com/office/powerpoint/2010/main" val="12689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21864</TotalTime>
  <Words>1415</Words>
  <Application>Microsoft Office PowerPoint</Application>
  <PresentationFormat>Custom</PresentationFormat>
  <Paragraphs>256</Paragraphs>
  <Slides>29</Slides>
  <Notes>29</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29</vt:i4>
      </vt:variant>
    </vt:vector>
  </HeadingPairs>
  <TitlesOfParts>
    <vt:vector size="52" baseType="lpstr">
      <vt:lpstr>맑은 고딕</vt:lpstr>
      <vt:lpstr>ＭＳ Ｐゴシック</vt:lpstr>
      <vt:lpstr>Arial</vt:lpstr>
      <vt:lpstr>Avenir LT Pro 45 Book</vt:lpstr>
      <vt:lpstr>Calibri</vt:lpstr>
      <vt:lpstr>Consolas</vt:lpstr>
      <vt:lpstr>Haettenschweiler</vt:lpstr>
      <vt:lpstr>SamsungOne 300</vt:lpstr>
      <vt:lpstr>SamsungOne 400</vt:lpstr>
      <vt:lpstr>Segoe Semibold</vt:lpstr>
      <vt:lpstr>Segoe UI</vt:lpstr>
      <vt:lpstr>Segoe UI Light</vt:lpstr>
      <vt:lpstr>Segoe UI Semibold</vt:lpstr>
      <vt:lpstr>Segoe UI Semilight</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.NET Core Workshop </vt:lpstr>
      <vt:lpstr>Open source momentum</vt:lpstr>
      <vt:lpstr>.NET is active and growing</vt:lpstr>
      <vt:lpstr>.NET Core Support on Tizen</vt:lpstr>
      <vt:lpstr>Guidance</vt:lpstr>
      <vt:lpstr>PowerPoint Presentation</vt:lpstr>
      <vt:lpstr>.NET Architecture</vt:lpstr>
      <vt:lpstr>PowerPoint Presentation</vt:lpstr>
      <vt:lpstr>Code Sharing</vt:lpstr>
      <vt:lpstr>.NET Standard library</vt:lpstr>
      <vt:lpstr>.NET Standard</vt:lpstr>
      <vt:lpstr>Nothing changes</vt:lpstr>
      <vt:lpstr>How does .NET Standard work?</vt:lpstr>
      <vt:lpstr>Announcing .NET Standard 2.0</vt:lpstr>
      <vt:lpstr>.NET tomorrow</vt:lpstr>
      <vt:lpstr>APIs in .NET Standard 2.0</vt:lpstr>
      <vt:lpstr>Demo: .NET Standard</vt:lpstr>
      <vt:lpstr>.NET Core 2.0</vt:lpstr>
      <vt:lpstr>Example: .NET Core 1.0 references</vt:lpstr>
      <vt:lpstr>Example: .NET Core 2.0 references</vt:lpstr>
      <vt:lpstr>Tooling </vt:lpstr>
      <vt:lpstr>Visual Studio 2017</vt:lpstr>
      <vt:lpstr>Coming in Visual Studio 2017 Update 3</vt:lpstr>
      <vt:lpstr>.NET Core and Visual Studio for Mac</vt:lpstr>
      <vt:lpstr>.NET Core and Visual Studio for Mac</vt:lpstr>
      <vt:lpstr>Demo: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709</cp:revision>
  <dcterms:created xsi:type="dcterms:W3CDTF">2012-02-15T23:39:54Z</dcterms:created>
  <dcterms:modified xsi:type="dcterms:W3CDTF">2017-07-17T15:46:00Z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